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3" name="Shape 1"/>
          <p:cNvSpPr/>
          <p:nvPr/>
        </p:nvSpPr>
        <p:spPr>
          <a:xfrm>
            <a:off x="6309360" y="0"/>
            <a:ext cx="2834640" cy="5143500"/>
          </a:xfrm>
          <a:prstGeom prst="rect">
            <a:avLst/>
          </a:prstGeom>
          <a:solidFill>
            <a:srgbClr val="081529"/>
          </a:solidFill>
          <a:ln/>
        </p:spPr>
      </p:sp>
      <p:sp>
        <p:nvSpPr>
          <p:cNvPr id="4" name="Text 2"/>
          <p:cNvSpPr/>
          <p:nvPr/>
        </p:nvSpPr>
        <p:spPr>
          <a:xfrm>
            <a:off x="6355080" y="59436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300" kern="0" dirty="0">
                <a:solidFill>
                  <a:srgbClr val="68D3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 vs England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355080" y="96012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C81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$12,350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6583680" y="1828800"/>
            <a:ext cx="2194560" cy="0"/>
          </a:xfrm>
          <a:prstGeom prst="line">
            <a:avLst/>
          </a:prstGeom>
          <a:noFill/>
          <a:ln w="9525">
            <a:solidFill>
              <a:srgbClr val="2D4A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355080" y="182880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8A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583680" y="2176272"/>
            <a:ext cx="2194560" cy="0"/>
          </a:xfrm>
          <a:prstGeom prst="line">
            <a:avLst/>
          </a:prstGeom>
          <a:noFill/>
          <a:ln w="9525">
            <a:solidFill>
              <a:srgbClr val="2D4A6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55080" y="219456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68D39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</a:t>
            </a:r>
            <a:endParaRPr lang="en-US" sz="7200" dirty="0"/>
          </a:p>
        </p:txBody>
      </p:sp>
      <p:sp>
        <p:nvSpPr>
          <p:cNvPr id="10" name="Text 8"/>
          <p:cNvSpPr/>
          <p:nvPr/>
        </p:nvSpPr>
        <p:spPr>
          <a:xfrm>
            <a:off x="6355080" y="333756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cost per family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0040" y="777240"/>
            <a:ext cx="57607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American Soccer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Has a Cost Problem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320040" y="2880360"/>
            <a:ext cx="5669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i="1" dirty="0">
                <a:solidFill>
                  <a:srgbClr val="68D3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get recruited to D1</a:t>
            </a:r>
            <a:endParaRPr lang="en-US" sz="2000" dirty="0"/>
          </a:p>
          <a:p>
            <a:pPr algn="l" indent="0" marL="0">
              <a:buNone/>
            </a:pPr>
            <a:r>
              <a:rPr lang="en-US" sz="2000" i="1" dirty="0">
                <a:solidFill>
                  <a:srgbClr val="68D3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an affordable price?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320040" y="3840480"/>
            <a:ext cx="5577840" cy="0"/>
          </a:xfrm>
          <a:prstGeom prst="line">
            <a:avLst/>
          </a:prstGeom>
          <a:noFill/>
          <a:ln w="9525">
            <a:solidFill>
              <a:srgbClr val="2D4A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3977640"/>
            <a:ext cx="5760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7A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Leveling The Pitch Foundation  ·  Research Brief  ·  Jack Rosenberg  ·  May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0F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Numbers Behind the Crisis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statistics that explain why the US punches below its weight in global soccer.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371600"/>
            <a:ext cx="2606040" cy="2651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371600"/>
            <a:ext cx="2606040" cy="64008"/>
          </a:xfrm>
          <a:prstGeom prst="rect">
            <a:avLst/>
          </a:prstGeom>
          <a:solidFill>
            <a:srgbClr val="FC8181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508760"/>
            <a:ext cx="2606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C81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$12,350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685800" y="2578608"/>
            <a:ext cx="196596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2633472"/>
            <a:ext cx="2606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annual cost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US elite youth soccer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0" y="1371600"/>
            <a:ext cx="2606040" cy="2651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1371600"/>
            <a:ext cx="2606040" cy="64008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11" name="Text 9"/>
          <p:cNvSpPr/>
          <p:nvPr/>
        </p:nvSpPr>
        <p:spPr>
          <a:xfrm>
            <a:off x="3200400" y="1508760"/>
            <a:ext cx="2606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68D39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</a:t>
            </a:r>
            <a:endParaRPr lang="en-US" sz="6000" dirty="0"/>
          </a:p>
        </p:txBody>
      </p:sp>
      <p:sp>
        <p:nvSpPr>
          <p:cNvPr id="12" name="Shape 10"/>
          <p:cNvSpPr/>
          <p:nvPr/>
        </p:nvSpPr>
        <p:spPr>
          <a:xfrm>
            <a:off x="3520440" y="2578608"/>
            <a:ext cx="196596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0" y="2633472"/>
            <a:ext cx="2606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cost of England's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academy programs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035040" y="1371600"/>
            <a:ext cx="2606040" cy="2651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1371600"/>
            <a:ext cx="2606040" cy="64008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6" name="Text 14"/>
          <p:cNvSpPr/>
          <p:nvPr/>
        </p:nvSpPr>
        <p:spPr>
          <a:xfrm>
            <a:off x="6035040" y="1508760"/>
            <a:ext cx="260604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BBF2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#16</a:t>
            </a:r>
            <a:endParaRPr lang="en-US" sz="5400" dirty="0"/>
          </a:p>
        </p:txBody>
      </p:sp>
      <p:sp>
        <p:nvSpPr>
          <p:cNvPr id="17" name="Shape 15"/>
          <p:cNvSpPr/>
          <p:nvPr/>
        </p:nvSpPr>
        <p:spPr>
          <a:xfrm>
            <a:off x="6355080" y="2578608"/>
            <a:ext cx="196596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035040" y="2633472"/>
            <a:ext cx="2606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FIFA ranking despite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player pool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Pay-to-play pricing locks talented players out before they ever reach the national team.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F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Does Elite Youth Soccer Actually Cost?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3977640" cy="3657600"/>
          </a:xfrm>
          <a:prstGeom prst="rect">
            <a:avLst/>
          </a:prstGeom>
          <a:solidFill>
            <a:srgbClr val="FFF5F5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65760" y="960120"/>
            <a:ext cx="3977640" cy="64008"/>
          </a:xfrm>
          <a:prstGeom prst="rect">
            <a:avLst/>
          </a:prstGeom>
          <a:solidFill>
            <a:srgbClr val="FC8181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05156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United States — MLS Next / ECNL</a:t>
            </a:r>
            <a:endParaRPr lang="en-US" sz="1450" dirty="0"/>
          </a:p>
        </p:txBody>
      </p:sp>
      <p:sp>
        <p:nvSpPr>
          <p:cNvPr id="6" name="Text 4"/>
          <p:cNvSpPr/>
          <p:nvPr/>
        </p:nvSpPr>
        <p:spPr>
          <a:xfrm>
            <a:off x="502920" y="142646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Elite club level — typical costs per player, per year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02920" y="1828800"/>
            <a:ext cx="3657600" cy="393192"/>
          </a:xfrm>
          <a:prstGeom prst="rect">
            <a:avLst/>
          </a:prstGeom>
          <a:solidFill>
            <a:srgbClr val="FFF0F0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18288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Club Registration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880360" y="1828800"/>
            <a:ext cx="1188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C81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$2,500 – $4,520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02920" y="2286000"/>
            <a:ext cx="3657600" cy="39319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22860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Uniforms &amp; Equipment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880360" y="2286000"/>
            <a:ext cx="1188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C81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$300 – $500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02920" y="2743200"/>
            <a:ext cx="3657600" cy="393192"/>
          </a:xfrm>
          <a:prstGeom prst="rect">
            <a:avLst/>
          </a:prstGeom>
          <a:solidFill>
            <a:srgbClr val="FFF0F0"/>
          </a:solidFill>
          <a:ln/>
        </p:spPr>
      </p:sp>
      <p:sp>
        <p:nvSpPr>
          <p:cNvPr id="14" name="Text 12"/>
          <p:cNvSpPr/>
          <p:nvPr/>
        </p:nvSpPr>
        <p:spPr>
          <a:xfrm>
            <a:off x="594360" y="27432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 Travel (tournaments)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880360" y="2743200"/>
            <a:ext cx="1188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C81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$2,800 – $3,700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2920" y="3200400"/>
            <a:ext cx="3657600" cy="39319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594360" y="32004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Showcases &amp; Recruiting Camps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880360" y="3200400"/>
            <a:ext cx="1188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C81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$1,500 – $3,000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02920" y="3657600"/>
            <a:ext cx="3657600" cy="393192"/>
          </a:xfrm>
          <a:prstGeom prst="rect">
            <a:avLst/>
          </a:prstGeom>
          <a:solidFill>
            <a:srgbClr val="FFF0F0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36576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Tryout Fees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880360" y="3657600"/>
            <a:ext cx="1188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C81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 – $150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65760" y="4160520"/>
            <a:ext cx="3977640" cy="457200"/>
          </a:xfrm>
          <a:prstGeom prst="rect">
            <a:avLst/>
          </a:prstGeom>
          <a:solidFill>
            <a:srgbClr val="FFE5E5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4178808"/>
            <a:ext cx="3794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 $7,550 – $12,350 / year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4800600" y="960120"/>
            <a:ext cx="3977640" cy="3657600"/>
          </a:xfrm>
          <a:prstGeom prst="rect">
            <a:avLst/>
          </a:prstGeom>
          <a:solidFill>
            <a:srgbClr val="F0FFF4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800600" y="960120"/>
            <a:ext cx="3977640" cy="64008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26" name="Text 24"/>
          <p:cNvSpPr/>
          <p:nvPr/>
        </p:nvSpPr>
        <p:spPr>
          <a:xfrm>
            <a:off x="4937760" y="105156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England — FA Academy Level 1–4</a:t>
            </a:r>
            <a:endParaRPr lang="en-US" sz="1450" dirty="0"/>
          </a:p>
        </p:txBody>
      </p:sp>
      <p:sp>
        <p:nvSpPr>
          <p:cNvPr id="27" name="Text 25"/>
          <p:cNvSpPr/>
          <p:nvPr/>
        </p:nvSpPr>
        <p:spPr>
          <a:xfrm>
            <a:off x="4937760" y="142646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clubs fully fund players — zero cost to families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937760" y="1828800"/>
            <a:ext cx="3657600" cy="393192"/>
          </a:xfrm>
          <a:prstGeom prst="rect">
            <a:avLst/>
          </a:prstGeom>
          <a:solidFill>
            <a:srgbClr val="E8FFF0"/>
          </a:solidFill>
          <a:ln/>
        </p:spPr>
      </p:sp>
      <p:sp>
        <p:nvSpPr>
          <p:cNvPr id="29" name="Text 27"/>
          <p:cNvSpPr/>
          <p:nvPr/>
        </p:nvSpPr>
        <p:spPr>
          <a:xfrm>
            <a:off x="5029200" y="18288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Club Registration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7315200" y="1828800"/>
            <a:ext cx="105156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937760" y="2286000"/>
            <a:ext cx="3657600" cy="39319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Text 30"/>
          <p:cNvSpPr/>
          <p:nvPr/>
        </p:nvSpPr>
        <p:spPr>
          <a:xfrm>
            <a:off x="5029200" y="22860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Uniforms &amp; Equipment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7315200" y="2286000"/>
            <a:ext cx="105156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937760" y="2743200"/>
            <a:ext cx="3657600" cy="393192"/>
          </a:xfrm>
          <a:prstGeom prst="rect">
            <a:avLst/>
          </a:prstGeom>
          <a:solidFill>
            <a:srgbClr val="E8FFF0"/>
          </a:solidFill>
          <a:ln/>
        </p:spPr>
      </p:sp>
      <p:sp>
        <p:nvSpPr>
          <p:cNvPr id="35" name="Text 33"/>
          <p:cNvSpPr/>
          <p:nvPr/>
        </p:nvSpPr>
        <p:spPr>
          <a:xfrm>
            <a:off x="5029200" y="27432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 to Training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7315200" y="2743200"/>
            <a:ext cx="105156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Covered by club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4937760" y="3200400"/>
            <a:ext cx="3657600" cy="39319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Text 36"/>
          <p:cNvSpPr/>
          <p:nvPr/>
        </p:nvSpPr>
        <p:spPr>
          <a:xfrm>
            <a:off x="5029200" y="32004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 &amp; Facilities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7315200" y="3200400"/>
            <a:ext cx="105156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funded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937760" y="3657600"/>
            <a:ext cx="3657600" cy="393192"/>
          </a:xfrm>
          <a:prstGeom prst="rect">
            <a:avLst/>
          </a:prstGeom>
          <a:solidFill>
            <a:srgbClr val="E8FFF0"/>
          </a:solidFill>
          <a:ln/>
        </p:spPr>
      </p:sp>
      <p:sp>
        <p:nvSpPr>
          <p:cNvPr id="41" name="Text 39"/>
          <p:cNvSpPr/>
          <p:nvPr/>
        </p:nvSpPr>
        <p:spPr>
          <a:xfrm>
            <a:off x="5029200" y="3657600"/>
            <a:ext cx="233172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 Assessment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7315200" y="3657600"/>
            <a:ext cx="105156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4800600" y="4160520"/>
            <a:ext cx="3977640" cy="457200"/>
          </a:xfrm>
          <a:prstGeom prst="rect">
            <a:avLst/>
          </a:prstGeom>
          <a:solidFill>
            <a:srgbClr val="C6F6D5"/>
          </a:solidFill>
          <a:ln/>
        </p:spPr>
      </p:sp>
      <p:sp>
        <p:nvSpPr>
          <p:cNvPr id="44" name="Text 42"/>
          <p:cNvSpPr/>
          <p:nvPr/>
        </p:nvSpPr>
        <p:spPr>
          <a:xfrm>
            <a:off x="4892040" y="4178808"/>
            <a:ext cx="3794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 $0 – $4,000 / year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0F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Government Funding Gap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75895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England invests tens of millions in public funds annually. The US invests nothing.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280160"/>
            <a:ext cx="3931920" cy="3520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280160"/>
            <a:ext cx="3931920" cy="64008"/>
          </a:xfrm>
          <a:prstGeom prst="rect">
            <a:avLst/>
          </a:prstGeom>
          <a:solidFill>
            <a:srgbClr val="FC8181"/>
          </a:solidFill>
          <a:ln/>
        </p:spPr>
      </p:sp>
      <p:sp>
        <p:nvSpPr>
          <p:cNvPr id="6" name="Text 4"/>
          <p:cNvSpPr/>
          <p:nvPr/>
        </p:nvSpPr>
        <p:spPr>
          <a:xfrm>
            <a:off x="530352" y="141732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United States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30352" y="1792224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government investment in youth soccer: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530352" y="2267712"/>
            <a:ext cx="3566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FC81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</a:t>
            </a:r>
            <a:endParaRPr lang="en-US" sz="9600" dirty="0"/>
          </a:p>
        </p:txBody>
      </p:sp>
      <p:sp>
        <p:nvSpPr>
          <p:cNvPr id="9" name="Shape 7"/>
          <p:cNvSpPr/>
          <p:nvPr/>
        </p:nvSpPr>
        <p:spPr>
          <a:xfrm>
            <a:off x="640080" y="3621024"/>
            <a:ext cx="338328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30352" y="365760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costs — registration, facilities, coaching, and travel — fall entirely on families and private clubs.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846320" y="1280160"/>
            <a:ext cx="3931920" cy="3520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280160"/>
            <a:ext cx="3931920" cy="64008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13" name="Text 11"/>
          <p:cNvSpPr/>
          <p:nvPr/>
        </p:nvSpPr>
        <p:spPr>
          <a:xfrm>
            <a:off x="5010912" y="141732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England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10912" y="1792224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government investment in youth &amp; grassroots soccer: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010912" y="228600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2767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~£29M</a:t>
            </a:r>
            <a:endParaRPr lang="en-US" sz="6400" dirty="0"/>
          </a:p>
        </p:txBody>
      </p:sp>
      <p:sp>
        <p:nvSpPr>
          <p:cNvPr id="16" name="Shape 14"/>
          <p:cNvSpPr/>
          <p:nvPr/>
        </p:nvSpPr>
        <p:spPr>
          <a:xfrm>
            <a:off x="5010912" y="3383280"/>
            <a:ext cx="3566160" cy="246888"/>
          </a:xfrm>
          <a:prstGeom prst="rect">
            <a:avLst/>
          </a:prstGeom>
          <a:solidFill>
            <a:srgbClr val="EAF7EE"/>
          </a:solidFill>
          <a:ln/>
        </p:spPr>
      </p:sp>
      <p:sp>
        <p:nvSpPr>
          <p:cNvPr id="17" name="Text 15"/>
          <p:cNvSpPr/>
          <p:nvPr/>
        </p:nvSpPr>
        <p:spPr>
          <a:xfrm>
            <a:off x="5074920" y="3383280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Sport England grant (FA)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7315200" y="3383280"/>
            <a:ext cx="1005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£7.5M / yr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010912" y="3648456"/>
            <a:ext cx="3566160" cy="24688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5074920" y="3648456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Facilities Fund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7315200" y="3648456"/>
            <a:ext cx="1005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£10M / yr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010912" y="3913632"/>
            <a:ext cx="3566160" cy="246888"/>
          </a:xfrm>
          <a:prstGeom prst="rect">
            <a:avLst/>
          </a:prstGeom>
          <a:solidFill>
            <a:srgbClr val="EAF7EE"/>
          </a:solidFill>
          <a:ln/>
        </p:spPr>
      </p:sp>
      <p:sp>
        <p:nvSpPr>
          <p:cNvPr id="23" name="Text 21"/>
          <p:cNvSpPr/>
          <p:nvPr/>
        </p:nvSpPr>
        <p:spPr>
          <a:xfrm>
            <a:off x="5074920" y="3913632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FA-led Parklife project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7315200" y="3913632"/>
            <a:ext cx="1005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£8M / yr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010912" y="4178808"/>
            <a:ext cx="3566160" cy="24688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Text 24"/>
          <p:cNvSpPr/>
          <p:nvPr/>
        </p:nvSpPr>
        <p:spPr>
          <a:xfrm>
            <a:off x="5074920" y="4178808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0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Coaching programmes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7315200" y="4178808"/>
            <a:ext cx="1005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£2M / yr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010912" y="4443984"/>
            <a:ext cx="3566160" cy="246888"/>
          </a:xfrm>
          <a:prstGeom prst="rect">
            <a:avLst/>
          </a:prstGeom>
          <a:solidFill>
            <a:srgbClr val="C6F6D5"/>
          </a:solidFill>
          <a:ln/>
        </p:spPr>
      </p:sp>
      <p:sp>
        <p:nvSpPr>
          <p:cNvPr id="29" name="Text 27"/>
          <p:cNvSpPr/>
          <p:nvPr/>
        </p:nvSpPr>
        <p:spPr>
          <a:xfrm>
            <a:off x="5074920" y="4443984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7315200" y="4443984"/>
            <a:ext cx="1005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b="1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£29M / yr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0F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Road to D1 College Soccer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365760" y="758952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path from recreational play to D1 scholarship is long, layered — and gets expensive fast.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594360" y="1188720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703320" y="1188720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89320" y="1188720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" y="1463040"/>
            <a:ext cx="8229600" cy="640080"/>
          </a:xfrm>
          <a:prstGeom prst="rect">
            <a:avLst/>
          </a:prstGeom>
          <a:solidFill>
            <a:srgbClr val="0F2744"/>
          </a:solidFill>
          <a:ln/>
        </p:spPr>
      </p:sp>
      <p:sp>
        <p:nvSpPr>
          <p:cNvPr id="8" name="Shape 6"/>
          <p:cNvSpPr/>
          <p:nvPr/>
        </p:nvSpPr>
        <p:spPr>
          <a:xfrm>
            <a:off x="365760" y="1463040"/>
            <a:ext cx="91440" cy="640080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46304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D1 College Soccer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3703320" y="146304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68D3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Scholarship or walk-on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989320" y="14630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in ~130 high school soccer players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7863840" y="1627632"/>
            <a:ext cx="457200" cy="320040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13" name="Text 11"/>
          <p:cNvSpPr/>
          <p:nvPr/>
        </p:nvSpPr>
        <p:spPr>
          <a:xfrm>
            <a:off x="7863840" y="16276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18+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65760" y="2194560"/>
            <a:ext cx="8229600" cy="64008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5" name="Shape 13"/>
          <p:cNvSpPr/>
          <p:nvPr/>
        </p:nvSpPr>
        <p:spPr>
          <a:xfrm>
            <a:off x="365760" y="2194560"/>
            <a:ext cx="91440" cy="640080"/>
          </a:xfrm>
          <a:prstGeom prst="rect">
            <a:avLst/>
          </a:prstGeom>
          <a:solidFill>
            <a:srgbClr val="FC8181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" y="219456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Elite Club — MLS Next / ECNL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703320" y="219456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C81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$7,550 – $12,350 / year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989320" y="2194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showcases, recruiting camps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7863840" y="2359152"/>
            <a:ext cx="457200" cy="320040"/>
          </a:xfrm>
          <a:prstGeom prst="rect">
            <a:avLst/>
          </a:prstGeom>
          <a:solidFill>
            <a:srgbClr val="FC8181"/>
          </a:solidFill>
          <a:ln/>
        </p:spPr>
      </p:sp>
      <p:sp>
        <p:nvSpPr>
          <p:cNvPr id="20" name="Text 18"/>
          <p:cNvSpPr/>
          <p:nvPr/>
        </p:nvSpPr>
        <p:spPr>
          <a:xfrm>
            <a:off x="7863840" y="235915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14–18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65760" y="2926080"/>
            <a:ext cx="8229600" cy="640080"/>
          </a:xfrm>
          <a:prstGeom prst="rect">
            <a:avLst/>
          </a:prstGeom>
          <a:solidFill>
            <a:srgbClr val="2D5A8E"/>
          </a:solidFill>
          <a:ln/>
        </p:spPr>
      </p:sp>
      <p:sp>
        <p:nvSpPr>
          <p:cNvPr id="22" name="Shape 20"/>
          <p:cNvSpPr/>
          <p:nvPr/>
        </p:nvSpPr>
        <p:spPr>
          <a:xfrm>
            <a:off x="365760" y="2926080"/>
            <a:ext cx="91440" cy="64008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292608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Competitive Club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3703320" y="292608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$3,000 – $6,000 / year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5989320" y="292608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cup, regional qualifiers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7863840" y="3090672"/>
            <a:ext cx="457200" cy="32004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27" name="Text 25"/>
          <p:cNvSpPr/>
          <p:nvPr/>
        </p:nvSpPr>
        <p:spPr>
          <a:xfrm>
            <a:off x="7863840" y="309067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11–14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365760" y="3657600"/>
            <a:ext cx="8229600" cy="640080"/>
          </a:xfrm>
          <a:prstGeom prst="rect">
            <a:avLst/>
          </a:prstGeom>
          <a:solidFill>
            <a:srgbClr val="4A7AAE"/>
          </a:solidFill>
          <a:ln/>
        </p:spPr>
      </p:sp>
      <p:sp>
        <p:nvSpPr>
          <p:cNvPr id="29" name="Shape 27"/>
          <p:cNvSpPr/>
          <p:nvPr/>
        </p:nvSpPr>
        <p:spPr>
          <a:xfrm>
            <a:off x="365760" y="3657600"/>
            <a:ext cx="91440" cy="640080"/>
          </a:xfrm>
          <a:prstGeom prst="rect">
            <a:avLst/>
          </a:prstGeom>
          <a:solidFill>
            <a:srgbClr val="93C5FD"/>
          </a:solidFill>
          <a:ln/>
        </p:spPr>
      </p:sp>
      <p:sp>
        <p:nvSpPr>
          <p:cNvPr id="30" name="Text 28"/>
          <p:cNvSpPr/>
          <p:nvPr/>
        </p:nvSpPr>
        <p:spPr>
          <a:xfrm>
            <a:off x="594360" y="365760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Travel / Club Soccer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3703320" y="365760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$1,500 – $3,500 / year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5989320" y="365760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organized play, first real costs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7863840" y="3822192"/>
            <a:ext cx="457200" cy="320040"/>
          </a:xfrm>
          <a:prstGeom prst="rect">
            <a:avLst/>
          </a:prstGeom>
          <a:solidFill>
            <a:srgbClr val="93C5FD"/>
          </a:solidFill>
          <a:ln/>
        </p:spPr>
      </p:sp>
      <p:sp>
        <p:nvSpPr>
          <p:cNvPr id="34" name="Text 32"/>
          <p:cNvSpPr/>
          <p:nvPr/>
        </p:nvSpPr>
        <p:spPr>
          <a:xfrm>
            <a:off x="7863840" y="382219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8–11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65760" y="4389120"/>
            <a:ext cx="8229600" cy="640080"/>
          </a:xfrm>
          <a:prstGeom prst="rect">
            <a:avLst/>
          </a:prstGeom>
          <a:solidFill>
            <a:srgbClr val="E8EDF2"/>
          </a:solidFill>
          <a:ln/>
        </p:spPr>
      </p:sp>
      <p:sp>
        <p:nvSpPr>
          <p:cNvPr id="36" name="Shape 34"/>
          <p:cNvSpPr/>
          <p:nvPr/>
        </p:nvSpPr>
        <p:spPr>
          <a:xfrm>
            <a:off x="365760" y="4389120"/>
            <a:ext cx="91440" cy="640080"/>
          </a:xfrm>
          <a:prstGeom prst="rect">
            <a:avLst/>
          </a:prstGeom>
          <a:solidFill>
            <a:srgbClr val="276749"/>
          </a:solidFill>
          <a:ln/>
        </p:spPr>
      </p:sp>
      <p:sp>
        <p:nvSpPr>
          <p:cNvPr id="37" name="Text 35"/>
          <p:cNvSpPr/>
          <p:nvPr/>
        </p:nvSpPr>
        <p:spPr>
          <a:xfrm>
            <a:off x="594360" y="438912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Recreational / AYSO</a:t>
            </a:r>
            <a:endParaRPr lang="en-US" sz="1350" dirty="0"/>
          </a:p>
        </p:txBody>
      </p:sp>
      <p:sp>
        <p:nvSpPr>
          <p:cNvPr id="38" name="Text 36"/>
          <p:cNvSpPr/>
          <p:nvPr/>
        </p:nvSpPr>
        <p:spPr>
          <a:xfrm>
            <a:off x="3703320" y="438912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767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 – $400 / year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5989320" y="43891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the game, low barrier to entry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7863840" y="4553712"/>
            <a:ext cx="457200" cy="320040"/>
          </a:xfrm>
          <a:prstGeom prst="rect">
            <a:avLst/>
          </a:prstGeom>
          <a:solidFill>
            <a:srgbClr val="276749"/>
          </a:solidFill>
          <a:ln/>
        </p:spPr>
      </p:sp>
      <p:sp>
        <p:nvSpPr>
          <p:cNvPr id="41" name="Text 39"/>
          <p:cNvSpPr/>
          <p:nvPr/>
        </p:nvSpPr>
        <p:spPr>
          <a:xfrm>
            <a:off x="7863840" y="455371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56032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Cost Creates a Talent Crisis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320040" y="80467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US has the world's largest player pool — but ranks 16th in FIFA.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371600"/>
            <a:ext cx="2697480" cy="2514600"/>
          </a:xfrm>
          <a:prstGeom prst="rect">
            <a:avLst/>
          </a:prstGeom>
          <a:solidFill>
            <a:srgbClr val="152C44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371600"/>
            <a:ext cx="2697480" cy="64008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508760"/>
            <a:ext cx="2697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68D39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334M</a:t>
            </a:r>
            <a:endParaRPr lang="en-US" sz="4600" dirty="0"/>
          </a:p>
        </p:txBody>
      </p:sp>
      <p:sp>
        <p:nvSpPr>
          <p:cNvPr id="8" name="Shape 6"/>
          <p:cNvSpPr/>
          <p:nvPr/>
        </p:nvSpPr>
        <p:spPr>
          <a:xfrm>
            <a:off x="640080" y="2532888"/>
            <a:ext cx="2057400" cy="0"/>
          </a:xfrm>
          <a:prstGeom prst="line">
            <a:avLst/>
          </a:prstGeom>
          <a:noFill/>
          <a:ln w="9525">
            <a:solidFill>
              <a:srgbClr val="2D4A6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2587752"/>
            <a:ext cx="269748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population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(largest in FIFA Top 20)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3246120" y="1371600"/>
            <a:ext cx="2697480" cy="2514600"/>
          </a:xfrm>
          <a:prstGeom prst="rect">
            <a:avLst/>
          </a:prstGeom>
          <a:solidFill>
            <a:srgbClr val="152C44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371600"/>
            <a:ext cx="2697480" cy="64008"/>
          </a:xfrm>
          <a:prstGeom prst="rect">
            <a:avLst/>
          </a:prstGeom>
          <a:solidFill>
            <a:srgbClr val="FC8181"/>
          </a:solidFill>
          <a:ln/>
        </p:spPr>
      </p:sp>
      <p:sp>
        <p:nvSpPr>
          <p:cNvPr id="12" name="Text 10"/>
          <p:cNvSpPr/>
          <p:nvPr/>
        </p:nvSpPr>
        <p:spPr>
          <a:xfrm>
            <a:off x="3246120" y="1508760"/>
            <a:ext cx="2697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C81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#16</a:t>
            </a:r>
            <a:endParaRPr lang="en-US" sz="5400" dirty="0"/>
          </a:p>
        </p:txBody>
      </p:sp>
      <p:sp>
        <p:nvSpPr>
          <p:cNvPr id="13" name="Shape 11"/>
          <p:cNvSpPr/>
          <p:nvPr/>
        </p:nvSpPr>
        <p:spPr>
          <a:xfrm>
            <a:off x="3566160" y="2532888"/>
            <a:ext cx="2057400" cy="0"/>
          </a:xfrm>
          <a:prstGeom prst="line">
            <a:avLst/>
          </a:prstGeom>
          <a:noFill/>
          <a:ln w="9525">
            <a:solidFill>
              <a:srgbClr val="2D4A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46120" y="2587752"/>
            <a:ext cx="269748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FIFA ranking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(despite the numbers)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6172200" y="1371600"/>
            <a:ext cx="2697480" cy="2514600"/>
          </a:xfrm>
          <a:prstGeom prst="rect">
            <a:avLst/>
          </a:prstGeom>
          <a:solidFill>
            <a:srgbClr val="152C44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72200" y="1371600"/>
            <a:ext cx="2697480" cy="64008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7" name="Text 15"/>
          <p:cNvSpPr/>
          <p:nvPr/>
        </p:nvSpPr>
        <p:spPr>
          <a:xfrm>
            <a:off x="6172200" y="1508760"/>
            <a:ext cx="2697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BBF2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38%</a:t>
            </a:r>
            <a:endParaRPr lang="en-US" sz="5400" dirty="0"/>
          </a:p>
        </p:txBody>
      </p:sp>
      <p:sp>
        <p:nvSpPr>
          <p:cNvPr id="18" name="Shape 16"/>
          <p:cNvSpPr/>
          <p:nvPr/>
        </p:nvSpPr>
        <p:spPr>
          <a:xfrm>
            <a:off x="6492240" y="2532888"/>
            <a:ext cx="2057400" cy="0"/>
          </a:xfrm>
          <a:prstGeom prst="line">
            <a:avLst/>
          </a:prstGeom>
          <a:noFill/>
          <a:ln w="9525">
            <a:solidFill>
              <a:srgbClr val="2D4A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72200" y="2587752"/>
            <a:ext cx="269748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share of MLS minutes</a:t>
            </a:r>
            <a:endParaRPr lang="en-US" sz="1250" dirty="0"/>
          </a:p>
          <a:p>
            <a:pPr algn="ctr" indent="0" marL="0">
              <a:buNone/>
            </a:pPr>
            <a:r>
              <a:rPr lang="en-US" sz="1250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(down from 67% in 1996)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320040" y="4114800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FA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pay-to-play locks out domestic talent, MLS increasingly fills rosters from abroad — and the problem reaches all the way to the national team.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F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Elite Soccer Doesn't Have to Cost $12k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65760" y="758952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 pathways exist — for families who know where to look.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325880"/>
            <a:ext cx="4069080" cy="15727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325880"/>
            <a:ext cx="91440" cy="1572768"/>
          </a:xfrm>
          <a:prstGeom prst="rect">
            <a:avLst/>
          </a:prstGeom>
          <a:solidFill>
            <a:srgbClr val="276749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435608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4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MLS Next Free Academy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94360" y="1920240"/>
            <a:ext cx="3657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965960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MLS clubs offer fully-subsidized academies for talented players regardless of ability to pay. No registration, no travel fees.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09160" y="1325880"/>
            <a:ext cx="4069080" cy="15727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325880"/>
            <a:ext cx="91440" cy="1572768"/>
          </a:xfrm>
          <a:prstGeom prst="rect">
            <a:avLst/>
          </a:prstGeom>
          <a:solidFill>
            <a:srgbClr val="276749"/>
          </a:solidFill>
          <a:ln/>
        </p:spPr>
      </p:sp>
      <p:sp>
        <p:nvSpPr>
          <p:cNvPr id="11" name="Text 9"/>
          <p:cNvSpPr/>
          <p:nvPr/>
        </p:nvSpPr>
        <p:spPr>
          <a:xfrm>
            <a:off x="4937760" y="1435608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4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Soccer Foundation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937760" y="1920240"/>
            <a:ext cx="3657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0" y="1965960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Mini-Pitch Program and Soccer for Success bring free elite-level coaching to underserved communities across the country.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3081528"/>
            <a:ext cx="4069080" cy="15727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081528"/>
            <a:ext cx="91440" cy="1572768"/>
          </a:xfrm>
          <a:prstGeom prst="rect">
            <a:avLst/>
          </a:prstGeom>
          <a:solidFill>
            <a:srgbClr val="276749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" y="3191256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4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Soccer Without Borders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94360" y="3675888"/>
            <a:ext cx="3657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721608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soccer programs for underserved youth in Baltimore, NYC, Oakland, and more. Elite coaching at zero cost to families.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709160" y="3081528"/>
            <a:ext cx="4069080" cy="15727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27000" dist="38100" dir="810000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3081528"/>
            <a:ext cx="91440" cy="1572768"/>
          </a:xfrm>
          <a:prstGeom prst="rect">
            <a:avLst/>
          </a:prstGeom>
          <a:solidFill>
            <a:srgbClr val="276749"/>
          </a:solidFill>
          <a:ln/>
        </p:spPr>
      </p:sp>
      <p:sp>
        <p:nvSpPr>
          <p:cNvPr id="21" name="Text 19"/>
          <p:cNvSpPr/>
          <p:nvPr/>
        </p:nvSpPr>
        <p:spPr>
          <a:xfrm>
            <a:off x="4937760" y="3191256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400" b="1" dirty="0">
                <a:solidFill>
                  <a:srgbClr val="0F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Elite NYC Clubs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937760" y="3675888"/>
            <a:ext cx="365760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0" y="3721608"/>
            <a:ext cx="3749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 Harlem, Two Bridges FC, AG Soccer, Manhattan SC — elite-level training at no or very low cost in New York City.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65760" y="4754880"/>
            <a:ext cx="8412480" cy="256032"/>
          </a:xfrm>
          <a:prstGeom prst="rect">
            <a:avLst/>
          </a:prstGeom>
          <a:solidFill>
            <a:srgbClr val="EBF8FF"/>
          </a:solidFill>
          <a:ln/>
        </p:spPr>
      </p:sp>
      <p:sp>
        <p:nvSpPr>
          <p:cNvPr id="25" name="Text 23"/>
          <p:cNvSpPr/>
          <p:nvPr/>
        </p:nvSpPr>
        <p:spPr>
          <a:xfrm>
            <a:off x="502920" y="4764024"/>
            <a:ext cx="82296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2C5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Ask your club director about financial aid — many clubs have scholarship funds they do not advertise.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411480"/>
            <a:ext cx="841248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 Is Structural.</a:t>
            </a:r>
            <a:endParaRPr lang="en-US" sz="3600" dirty="0"/>
          </a:p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Solution Starts With Awareness.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20040" y="2258568"/>
            <a:ext cx="54864" cy="292608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5" name="Text 3"/>
          <p:cNvSpPr/>
          <p:nvPr/>
        </p:nvSpPr>
        <p:spPr>
          <a:xfrm>
            <a:off x="530352" y="21488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families pay up to $12,350/year for elite youth soccer. England's top academies are free.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320040" y="2807208"/>
            <a:ext cx="54864" cy="292608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7" name="Text 5"/>
          <p:cNvSpPr/>
          <p:nvPr/>
        </p:nvSpPr>
        <p:spPr>
          <a:xfrm>
            <a:off x="530352" y="2697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US has the world's largest player pool — yet ranks #16 in FIFA. The gap is not a coincidence.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20040" y="3355848"/>
            <a:ext cx="54864" cy="292608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9" name="Text 7"/>
          <p:cNvSpPr/>
          <p:nvPr/>
        </p:nvSpPr>
        <p:spPr>
          <a:xfrm>
            <a:off x="530352" y="32461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Pay-to-play locks out entire zip codes of talent before age 12 — before scouts ever see them.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320040" y="3904488"/>
            <a:ext cx="54864" cy="292608"/>
          </a:xfrm>
          <a:prstGeom prst="rect">
            <a:avLst/>
          </a:prstGeom>
          <a:solidFill>
            <a:srgbClr val="68D391"/>
          </a:solidFill>
          <a:ln/>
        </p:spPr>
      </p:sp>
      <p:sp>
        <p:nvSpPr>
          <p:cNvPr id="11" name="Text 9"/>
          <p:cNvSpPr/>
          <p:nvPr/>
        </p:nvSpPr>
        <p:spPr>
          <a:xfrm>
            <a:off x="530352" y="3794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 elite options exist today. Families just need to know they're there.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320040" y="4462272"/>
            <a:ext cx="8458200" cy="0"/>
          </a:xfrm>
          <a:prstGeom prst="line">
            <a:avLst/>
          </a:prstGeom>
          <a:noFill/>
          <a:ln w="9525">
            <a:solidFill>
              <a:srgbClr val="2D4A6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457200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A8C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the full research at  </a:t>
            </a:r>
            <a:pPr algn="l" indent="0" marL="0">
              <a:buNone/>
            </a:pPr>
            <a:r>
              <a:rPr lang="en-US" sz="1400" b="1" dirty="0">
                <a:solidFill>
                  <a:srgbClr val="68D3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levelingthepitch.com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Soccer Has a Cost Problem</dc:title>
  <dc:subject>PptxGenJS Presentation</dc:subject>
  <dc:creator>Jack Rosenberg</dc:creator>
  <cp:lastModifiedBy>Jack Rosenberg</cp:lastModifiedBy>
  <cp:revision>1</cp:revision>
  <dcterms:created xsi:type="dcterms:W3CDTF">2026-05-11T22:04:39Z</dcterms:created>
  <dcterms:modified xsi:type="dcterms:W3CDTF">2026-05-11T22:04:39Z</dcterms:modified>
</cp:coreProperties>
</file>